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image" Target="../media/image-1-3.sv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8000"/>
          </a:blip>
          <a:srcRect l="0" r="0" t="0" b="0"/>
          <a:stretch/>
        </p:blipFill>
        <p:spPr>
          <a:xfrm>
            <a:off x="6583680" y="0"/>
            <a:ext cx="56052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827">
              <a:alpha val="86000"/>
            </a:srgbClr>
          </a:solidFill>
          <a:ln w="12700">
            <a:solidFill>
              <a:srgbClr val="071827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7955280" cy="6858000"/>
          </a:xfrm>
          <a:prstGeom prst="rect">
            <a:avLst/>
          </a:prstGeom>
          <a:solidFill>
            <a:srgbClr val="071827"/>
          </a:solidFill>
          <a:ln w="12700">
            <a:solidFill>
              <a:srgbClr val="071827">
                <a:alpha val="0"/>
              </a:srgbClr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411480"/>
            <a:ext cx="457200" cy="4572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34440" y="5303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GLOBAL SENIOR LIVING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658368" y="1335024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spc="22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CONCEPT, BUSINESS</a:t>
            </a:r>
            <a:endParaRPr lang="en-US" sz="1000" dirty="0"/>
          </a:p>
          <a:p>
            <a:pPr algn="l" indent="0" marL="0">
              <a:buNone/>
            </a:pPr>
            <a:r>
              <a:rPr lang="en-US" sz="1000" b="1" spc="22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MARKETING MODEL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658368" y="1783080"/>
            <a:ext cx="694944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F7F5E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trusted choice and transaction layer for senior living worldwide</a:t>
            </a:r>
            <a:endParaRPr lang="en-US" sz="3300" dirty="0"/>
          </a:p>
        </p:txBody>
      </p:sp>
      <p:sp>
        <p:nvSpPr>
          <p:cNvPr id="9" name="Text 5"/>
          <p:cNvSpPr/>
          <p:nvPr/>
        </p:nvSpPr>
        <p:spPr>
          <a:xfrm>
            <a:off x="685800" y="3456432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E8E9E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 Airbnb-inspired marketplace for senior living — discovery, comparison, consent-led inquiry, tours and documented outcomes across borders.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58368" y="4709160"/>
            <a:ext cx="1371600" cy="0"/>
          </a:xfrm>
          <a:prstGeom prst="line">
            <a:avLst/>
          </a:prstGeom>
          <a:noFill/>
          <a:ln w="12700">
            <a:solidFill>
              <a:srgbClr val="C5AA68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58368" y="4882896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 in 6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658368" y="5394960"/>
            <a:ext cx="1508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6D8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People aged 65+ by 2050</a:t>
            </a:r>
            <a:endParaRPr lang="en-US" sz="850" dirty="0"/>
          </a:p>
        </p:txBody>
      </p:sp>
      <p:sp>
        <p:nvSpPr>
          <p:cNvPr id="13" name="Shape 9"/>
          <p:cNvSpPr/>
          <p:nvPr/>
        </p:nvSpPr>
        <p:spPr>
          <a:xfrm>
            <a:off x="2423160" y="4709160"/>
            <a:ext cx="1371600" cy="0"/>
          </a:xfrm>
          <a:prstGeom prst="line">
            <a:avLst/>
          </a:prstGeom>
          <a:noFill/>
          <a:ln w="12700">
            <a:solidFill>
              <a:srgbClr val="C5AA6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2423160" y="4882896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25,000</a:t>
            </a:r>
            <a:endParaRPr lang="en-US" sz="2400" dirty="0"/>
          </a:p>
        </p:txBody>
      </p:sp>
      <p:sp>
        <p:nvSpPr>
          <p:cNvPr id="15" name="Text 11"/>
          <p:cNvSpPr/>
          <p:nvPr/>
        </p:nvSpPr>
        <p:spPr>
          <a:xfrm>
            <a:off x="2423160" y="5394960"/>
            <a:ext cx="1508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6D8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 listed communities (management case)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4187952" y="4709160"/>
            <a:ext cx="1371600" cy="0"/>
          </a:xfrm>
          <a:prstGeom prst="line">
            <a:avLst/>
          </a:prstGeom>
          <a:noFill/>
          <a:ln w="12700">
            <a:solidFill>
              <a:srgbClr val="C5AA68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187952" y="4882896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$356M</a:t>
            </a:r>
            <a:endParaRPr lang="en-US" sz="2400" dirty="0"/>
          </a:p>
        </p:txBody>
      </p:sp>
      <p:sp>
        <p:nvSpPr>
          <p:cNvPr id="18" name="Text 14"/>
          <p:cNvSpPr/>
          <p:nvPr/>
        </p:nvSpPr>
        <p:spPr>
          <a:xfrm>
            <a:off x="4187952" y="5394960"/>
            <a:ext cx="1508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6D8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 revenue (management case)</a:t>
            </a:r>
            <a:endParaRPr lang="en-US" sz="850" dirty="0"/>
          </a:p>
        </p:txBody>
      </p:sp>
      <p:sp>
        <p:nvSpPr>
          <p:cNvPr id="19" name="Text 15"/>
          <p:cNvSpPr/>
          <p:nvPr/>
        </p:nvSpPr>
        <p:spPr>
          <a:xfrm>
            <a:off x="658368" y="6437376"/>
            <a:ext cx="7132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D6D8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Grace Young • Founder &amp; CEO • Global Senior Living (GSL) • RED International</a:t>
            </a:r>
            <a:endParaRPr lang="en-US" sz="750" dirty="0"/>
          </a:p>
        </p:txBody>
      </p:sp>
      <p:sp>
        <p:nvSpPr>
          <p:cNvPr id="20" name="Text 16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D6D8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01 / 25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COMPLIANCE ARCHITECTURE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10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Separate the marketplace core from regulated services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Each feature and revenue stream ships only after a jurisdiction-and-service gate is approved.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Marketplace core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Discovery and comparison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profiles and availability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Consent-based inquiry and tours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CRM, reviews and analytics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04204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5372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Licensed / qualified lane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405372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Placement and referral activity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Insurance or visa advice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Clinical assessment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Travel packages and hosted payments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NETWORK EFFECT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11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Sponsored visibility is labeled and excluded from safety and suitability scoring.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marketplace flywheel that rewards quality — not ad spend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  More verified supply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Evidence, capability and availability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5864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980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  Better family choice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55980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Normalized comparison and guided matching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7720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836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  Trusted outcome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7836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verified booking, application or move-in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  Higher provider ROI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4124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Attributable demand and occupancy tools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35864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5980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  More outcome data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55980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Fit, freshness, verification, response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BUSINESS MODEL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12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Subscriptions and marketplace fees lead; regulated revenue activates only after compliance proof.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Seven complementary revenue streams reduce concentration risk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STREAM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566160" y="2267712"/>
            <a:ext cx="8001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MODEL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40080" y="2615184"/>
            <a:ext cx="10927080" cy="0"/>
          </a:xfrm>
          <a:prstGeom prst="line">
            <a:avLst/>
          </a:prstGeom>
          <a:noFill/>
          <a:ln w="19050">
            <a:solidFill>
              <a:srgbClr val="C5AA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770632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Booking commissions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566160" y="2770632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10%–15% short stay • 5%–8% eligible long term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40080" y="3154680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282696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memberships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566160" y="3282696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$199 Professional • $999+ Enterprise per month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0080" y="3666744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794760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Verification program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566160" y="3794760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$495–$5,000+ annually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4178808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4306824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Featured placement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566160" y="4306824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$500–$5,000 per month • labeled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40080" y="4690872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818888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Ancillary partnerships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566160" y="4818888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$100–$1,000 or negotiated share • gated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40080" y="5202936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5330952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Enterprise integration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566160" y="5330952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Implementation, API and support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40080" y="5715000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5843016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Territory operating model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566160" y="5843016"/>
            <a:ext cx="7891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Investment plus revenue share • post-proof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40080" y="6227064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PRICING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13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Verification is a separate evidence program: Bronze $495 • Silver $995 • Gold $2,500 • Platinum $5,000+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Free supply acquisition. Paid operating tools. Enterprise depth.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Basic — $0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Profile and media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Calendar and inquiry inbox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Basic views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Knowledge base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49496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0664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Professional — $199/mo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550664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Lead CRM and attribution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Funnel and occupancy analytics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 users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Business support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8912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60080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Enterprise — $999+/mo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60080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Multi-site routing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API, SSO, portfolio BI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Referral management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Named success lead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MARKETING MODEL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14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Demand is earned through decision content and concierge trust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Marketing is sequenced to conversion evidence, not impressions.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Supply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Founder-led cohort outreach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Free pilot tools and co-design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Case studies per site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422142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23310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Demand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623310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Decision content for adult children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Comparison and cost clarity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Human concierge follow-up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204204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5372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Partners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405372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Hospitals, rehab, aging services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Consent-based transition workflow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RED Transitions corridor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986266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87434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Expansion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187434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Multi-site operators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API, routing, portfolio analytics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Corridor-led country entry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GO-TO-MARKET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15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Founding status is a participation label — not certification, exclusivity or preferred placement.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Start with a 50-provider proof-of-network cohort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20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59536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Founding design partners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70832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+30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590288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Launch providers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101584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0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90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321040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Days to first evidence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13232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Anchor market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560320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One market, chosen on a three-market scorecard and legal memo.</a:t>
            </a:r>
            <a:endParaRPr lang="en-US" sz="870" dirty="0"/>
          </a:p>
        </p:txBody>
      </p:sp>
      <p:sp>
        <p:nvSpPr>
          <p:cNvPr id="19" name="Shape 17"/>
          <p:cNvSpPr/>
          <p:nvPr/>
        </p:nvSpPr>
        <p:spPr>
          <a:xfrm>
            <a:off x="6217920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Measured journey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065008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Compare → consent → inquiry → tour → outcome.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713232" y="4489704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44439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Scale gate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560320" y="444398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Expand only when inquiry-to-tour, tour-to-move-in, retention and contribution are visible.</a:t>
            </a:r>
            <a:endParaRPr lang="en-US" sz="87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FOUNDING PROVIDER NETWORK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16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Providers remain responsible for their services, admission decisions, assessment, contracts, pricing, staffing and safety.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signature is not activation — every site passes the same gates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  Screen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Entity, site, segment and fit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5864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980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  Align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55980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Cohort, mutual plan and test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7720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836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  Verify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7836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Evidence, pricing, rights, conflicts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  Build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4124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Profile and response workflow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35864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5980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  Train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55980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Privacy, SLA, complaints, outcomes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07720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7836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06  Activate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827836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Controlled inquiries and reviews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VALUE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17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What each side commits during the pilot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marketplace provides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Assisted onboarding and readiness checklist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Standardized, provider-approved profile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Verification-scope display without overclaiming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Consent-led inquiry routing and performance reporting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04204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5372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provider contributes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05372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Executive sponsor and authorized users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Current evidence and accurate fee disclosure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Response within the agreed pilot service level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Tour, application and outcome reporting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NEUTRAL RANKING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18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Organic relevance is separate from economics and affiliation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Organic results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Documented relevance factors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Availability, service and user-choice fit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No payment or affiliate preference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Monthly sample review during the pilot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204204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5372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Sponsored and related parties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05372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Sponsored inventory is separately labeled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No hidden paid placement inside organic ranking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Ownership, control or referral links disclosed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RED International entities meet the same standard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COMPETITIVE LANDSCAPE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19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white space is global, transaction-aware and high-trust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Directories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Place for Mom, Seniorly, Caring.com — lead generation without a closed loop.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7220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7336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Booking platforms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37336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Hospitality transaction mechanics without care safety or evidence.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Local brokers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4124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Human trust that does not scale or normalize data across borders.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7220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7336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GSL wedge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37336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Verified supply, guided matching, outcome data and global corridors.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INVESTMENT THESIS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02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Modeled EBITDA break-even in 2030 (management case).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category platform built around trust — not catalog size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Own the decision workflow between fragmented discovery and a documented senior-living outcome.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Trusted supply graph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Verified capabilities, availability and response evidence, each with an issuer and a review date.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7220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7336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Closed-loop conversion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37336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Inquiry, tour, application, booking or move-in reconciled to one funnel with provider ROI.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Jurisdiction operating system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4124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Feature and revenue gates so regulated activities only activate where they are approved.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FIVE-YEAR SCALE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Management case. Validate activation, transactions per community, take rate, CAC and country economics.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base case scales through density and monetization depth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YEAR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645920" y="2267712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LISTED COMMUNITIES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297680" y="2267712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TRANSACTIONS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7132320" y="2267712"/>
            <a:ext cx="4434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REVENUE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40080" y="2615184"/>
            <a:ext cx="10927080" cy="0"/>
          </a:xfrm>
          <a:prstGeom prst="line">
            <a:avLst/>
          </a:prstGeom>
          <a:noFill/>
          <a:ln w="19050">
            <a:solidFill>
              <a:srgbClr val="C5AA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770632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2027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1645920" y="2770632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500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297680" y="2770632"/>
            <a:ext cx="27249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10K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7132320" y="2770632"/>
            <a:ext cx="4325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$5M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3154680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282696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2028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645920" y="3282696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2,000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297680" y="3282696"/>
            <a:ext cx="27249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50K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132320" y="3282696"/>
            <a:ext cx="4325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$22M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40080" y="3666744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3794760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2029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645920" y="3794760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5,000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297680" y="3794760"/>
            <a:ext cx="27249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150K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132320" y="3794760"/>
            <a:ext cx="4325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$62M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4178808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4306824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645920" y="4306824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10,000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297680" y="4306824"/>
            <a:ext cx="27249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400K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7132320" y="4306824"/>
            <a:ext cx="4325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$155M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40080" y="4690872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" y="4818888"/>
            <a:ext cx="896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1645920" y="4818888"/>
            <a:ext cx="25420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25,000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297680" y="4818888"/>
            <a:ext cx="27249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1.0M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7132320" y="4818888"/>
            <a:ext cx="4325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$356M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40080" y="5202936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FINANCIAL OUTLOOK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21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Forecasts are management assumptions — not audited projections or guarantees.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Revenue scales ahead of EBITDA break-even in 2030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74%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59536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 gross margin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70832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$66M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590288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 EBITDA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101584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0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18.7%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321040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 EBITDA margin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13232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2027–2029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560320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EBITDA of −$9.0M, −$10.0M and −$4.5M while the funnel and trust system are proven.</a:t>
            </a:r>
            <a:endParaRPr lang="en-US" sz="870" dirty="0"/>
          </a:p>
        </p:txBody>
      </p:sp>
      <p:sp>
        <p:nvSpPr>
          <p:cNvPr id="19" name="Shape 17"/>
          <p:cNvSpPr/>
          <p:nvPr/>
        </p:nvSpPr>
        <p:spPr>
          <a:xfrm>
            <a:off x="6217920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2030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065008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Revenue $154.5M with positive EBITDA of $14.2M — modeled break-even.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713232" y="4489704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44439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2031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560320" y="444398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Revenue $355.9M with EBITDA of $66.4M as monetization deepens.</a:t>
            </a:r>
            <a:endParaRPr lang="en-US" sz="87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CAPITAL STRATEGY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22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Illustrative only, based on $40M invested, 15% exit ownership and a five-year hold, excluding taxes and fees.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$40M illustrative financing — staged against evidence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$25M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59536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Illustrative 2027 raise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70832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$15M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590288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Illustrative 2028 raise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101584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0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2030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321040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Modeled break-even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13232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Use of proceeds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560320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Product, data and security 32% • provider and market launch 24% • customer growth 18% • trust, legal and compliance 14% • operations and runway 12%.</a:t>
            </a:r>
            <a:endParaRPr lang="en-US" sz="870" dirty="0"/>
          </a:p>
        </p:txBody>
      </p:sp>
      <p:sp>
        <p:nvSpPr>
          <p:cNvPr id="19" name="Shape 17"/>
          <p:cNvSpPr/>
          <p:nvPr/>
        </p:nvSpPr>
        <p:spPr>
          <a:xfrm>
            <a:off x="6217920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 gates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065008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 design partners, a 50-provider cohort, a live funnel with trust metrics, positive mature cohort, repeatable second market.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713232" y="4489704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44439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Illustrative returns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560320" y="444398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Base case 4.2× gross MOIC and 33.2% gross IRR; downside 1.2×; upside 7.3×.</a:t>
            </a:r>
            <a:endParaRPr lang="en-US" sz="87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GLOBAL EXPANSION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23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Managed-market pilot → operator licence → franchise only after proven economics and audit controls.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Replicate a proven operating system — country by country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Phase 1 • 2027–2028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United States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Canada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Philippines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Prove cohort and conversion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49496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0664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Phase 2 • 2028–2029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550664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UAE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Saudi Arabia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Qatar, Kuwait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Premium and partner corridors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58912" y="2267712"/>
            <a:ext cx="3508248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60080" y="2487168"/>
            <a:ext cx="310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Phase 3 • 2029–2031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60080" y="2926080"/>
            <a:ext cx="3105912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Thailand, Malaysia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Portugal, Spain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Mexico, Costa Rica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Retirement mobility at scale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RISK REGISTER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24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Near-zero tolerance: unlicensed activity, hidden influence, preventable harm, unauthorized data use.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highest risks are explicit — and governable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Vulnerable-adult harm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Independent verification, complaints and incident escalation.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7220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7336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Regulated revenue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37336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Jurisdiction-and-service approval before any gated stream activates.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Privacy and cyber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4124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Minimize, consent, segment and audit sensitive information.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7220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7336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Economics and affiliates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37336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Stage spend, freeze expansion on missed thresholds, disclose related parties.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7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DECISION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D4D5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25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D4D5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Grace Young • Founder &amp; CEO • Global Senior Living (GSL) • RED International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D4D5D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F7F5E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Develop the proof-of-network MVP next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first product is the marketplace, trust programme, anchor-market compliance package and 50-provider cohort — built together.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1B2C3B"/>
          </a:solidFill>
          <a:ln w="12700">
            <a:solidFill>
              <a:srgbClr val="34506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  Clear the public brand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Trademark counsel and naming sprint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5864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1B2C3B"/>
          </a:solidFill>
          <a:ln w="12700">
            <a:solidFill>
              <a:srgbClr val="34506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980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  Select the anchor market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55980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Three-market scorecard and legal memo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7720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1B2C3B"/>
          </a:solidFill>
          <a:ln w="12700">
            <a:solidFill>
              <a:srgbClr val="34506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7836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  Recruit the cohort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27836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20 design partners and 30 launch providers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1B2C3B"/>
          </a:solidFill>
          <a:ln w="12700">
            <a:solidFill>
              <a:srgbClr val="34506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  Ship the 16-week MVP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4124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Discovery → consent → inquiry → tour → outcome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35864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1B2C3B"/>
          </a:solidFill>
          <a:ln w="12700">
            <a:solidFill>
              <a:srgbClr val="34506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5980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C5AA68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  Raise against evidence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455980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7F5E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Conversion, trust, contribution and repeatability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MARKET CONTEXT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03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Source: UN World Population Ageing; management market analysis.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Demographic durability meets a broken decision journey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1 in 6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59536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Global population aged 65+ by 2050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70832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4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590288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Structural pressures converging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101584" y="2267712"/>
            <a:ext cx="3383280" cy="1252728"/>
          </a:xfrm>
          <a:prstGeom prst="roundRect">
            <a:avLst>
              <a:gd name="adj" fmla="val 5839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21040" y="2450592"/>
            <a:ext cx="29260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32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2030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8321040" y="3099816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Modeled break-even year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13232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Longer lives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560320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Housing, wellness and care needs evolve across multiple transitions.</a:t>
            </a:r>
            <a:endParaRPr lang="en-US" sz="870" dirty="0"/>
          </a:p>
        </p:txBody>
      </p:sp>
      <p:sp>
        <p:nvSpPr>
          <p:cNvPr id="19" name="Shape 17"/>
          <p:cNvSpPr/>
          <p:nvPr/>
        </p:nvSpPr>
        <p:spPr>
          <a:xfrm>
            <a:off x="6217920" y="3877056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383133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Remote families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065008" y="383133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Adult children research and coordinate from another city or country.</a:t>
            </a:r>
            <a:endParaRPr lang="en-US" sz="870" dirty="0"/>
          </a:p>
        </p:txBody>
      </p:sp>
      <p:sp>
        <p:nvSpPr>
          <p:cNvPr id="22" name="Shape 20"/>
          <p:cNvSpPr/>
          <p:nvPr/>
        </p:nvSpPr>
        <p:spPr>
          <a:xfrm>
            <a:off x="713232" y="4489704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44439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Retirement mobility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560320" y="444398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Cost, climate, culture, visas and healthcare expand the decision set.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6217920" y="4489704"/>
            <a:ext cx="164592" cy="0"/>
          </a:xfrm>
          <a:prstGeom prst="line">
            <a:avLst/>
          </a:prstGeom>
          <a:noFill/>
          <a:ln w="25400">
            <a:solidFill>
              <a:srgbClr val="C5AA6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10528" y="44439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Provider pressure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065008" y="444398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7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Operators need attributable, qualified demand and better occupancy tools.</a:t>
            </a:r>
            <a:endParaRPr lang="en-US" sz="87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PROBLEM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04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Families are navigating a high-stakes maze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cost of the current journey is uncertainty: delay, mismatch, stress and avoidable risk.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Fragmented information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Pricing, care capability and contract terms are not normalized.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72200" y="2267712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373368" y="2487168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Unclear trust signals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373368" y="2926080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Badges, reviews and availability can be stale or unexplained.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Repeated storytelling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4124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Families re-enter sensitive details across providers and advisors.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172200" y="3840480"/>
            <a:ext cx="5074920" cy="1280160"/>
          </a:xfrm>
          <a:prstGeom prst="roundRect">
            <a:avLst>
              <a:gd name="adj" fmla="val 571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3368" y="4059936"/>
            <a:ext cx="46725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No shared workspace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373368" y="4498848"/>
            <a:ext cx="4672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Siblings, caregivers and seniors coordinate by call and spreadsheet.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CONCEPT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05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One consented record, four connected workspaces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marketplace is the front door; the operating system is what makes it defensible.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Senior &amp; family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Search and compare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Shortlists and tours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Messages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Eligible payments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422142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23310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Provider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623310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Listings and availability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Inquiry inbox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Outcomes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Analytics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204204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5372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Advisor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405372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Queue and case plan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Consent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Tasks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Escalation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986266" y="2267712"/>
            <a:ext cx="2580894" cy="3291840"/>
          </a:xfrm>
          <a:prstGeom prst="roundRect">
            <a:avLst>
              <a:gd name="adj" fmla="val 283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87434" y="2487168"/>
            <a:ext cx="21785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Trust &amp; policy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187434" y="2926080"/>
            <a:ext cx="217855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 review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Reviews and complaints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Incidents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Jurisdiction gates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JOURNEY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06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Every consent, response, tour and outcome improves future matching and provider coaching.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From “Where do we start?” to a documented outcome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64008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01  Orient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4124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Goal, timing, location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5864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980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02  Discover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55980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Search, filter, shortlist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77200" y="2267712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8368" y="2487168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03  Compare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78368" y="2926080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Cost, care, trust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04  Connect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4124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Consent, inquiry, response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35864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5980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05  Visit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455980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Tour, questions, fit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077200" y="3749040"/>
            <a:ext cx="3489960" cy="1188720"/>
          </a:xfrm>
          <a:prstGeom prst="roundRect">
            <a:avLst>
              <a:gd name="adj" fmla="val 6154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78368" y="3968496"/>
            <a:ext cx="3087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06  Decide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8278368" y="4407408"/>
            <a:ext cx="3087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Apply, book, move-in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SERVICE TAXONOMY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07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Pricing bands are management inputs requiring local validation. Care admissions are never instant bookings.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category spans housing, care, hospitality and recovery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2423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CATEGORY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063240" y="226771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ILLUSTRATIVE PRICE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989320" y="2267712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SAFE TRANSACTION MODE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640080" y="2615184"/>
            <a:ext cx="10927080" cy="0"/>
          </a:xfrm>
          <a:prstGeom prst="line">
            <a:avLst/>
          </a:prstGeom>
          <a:noFill/>
          <a:ln w="19050">
            <a:solidFill>
              <a:srgbClr val="C5AA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2770632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Independent / 55+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063240" y="2770632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$1.0K–$9.0K / month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989320" y="2770632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Inquire • tour • apply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3154680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282696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Assisted living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063240" y="3282696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$2.5K–$12.0K / month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989320" y="3282696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Match • assess • apply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3666744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3794760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Memory care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063240" y="3794760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$4.0K–$15.0K / month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989320" y="3794760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Advisor • tour • assess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4178808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4306824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Luxury senior resort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063240" y="4306824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$5.0K–$25.0K / month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989320" y="4306824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Request • confirm • stay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4690872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4818888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Medical recovery stay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063240" y="4818888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$150–$1,000 / day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89320" y="4818888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Request • partner • stay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40080" y="5202936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TRANSACTION DESIGN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08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Confidential. Forward-looking information is illustrative, unaudited and subject to legal, financial, tax, regulatory and market validation.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The workflow changes with care, stay length and jurisdiction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One universal “Book now” button would be commercially inaccurate and unsafe.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2267712"/>
            <a:ext cx="2423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FLOW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063240" y="226771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APPLIES TO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989320" y="2267712"/>
            <a:ext cx="5577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spc="120" kern="0" dirty="0">
                <a:solidFill>
                  <a:srgbClr val="7E61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STATES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40080" y="2615184"/>
            <a:ext cx="10927080" cy="0"/>
          </a:xfrm>
          <a:prstGeom prst="line">
            <a:avLst/>
          </a:prstGeom>
          <a:noFill/>
          <a:ln w="19050">
            <a:solidFill>
              <a:srgbClr val="C5AA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770632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Tour request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063240" y="2770632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All categories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989320" y="2770632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Requested → proposed → confirmed → completed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0080" y="3154680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282696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Availability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063240" y="3282696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Long-term or uncertain fit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989320" y="3282696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Submitted → provider review → available / waitlist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3666744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3794760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Residency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063240" y="3794760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Lease or admission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989320" y="3794760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Documents → assessment → approval → contract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4178808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306824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Confirmed stay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063240" y="4306824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Eligible resort / independent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989320" y="4306824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Request → terms → hosted payment → stay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40080" y="4690872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4818888"/>
            <a:ext cx="23134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Advisor match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063240" y="4818888"/>
            <a:ext cx="28163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Urgent, complex, memory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989320" y="4818888"/>
            <a:ext cx="546811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Intake → human review → shortlist → connection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40080" y="5202936"/>
            <a:ext cx="10927080" cy="0"/>
          </a:xfrm>
          <a:prstGeom prst="line">
            <a:avLst/>
          </a:prstGeom>
          <a:noFill/>
          <a:ln w="6350">
            <a:solidFill>
              <a:srgbClr val="D2C9B9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310896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b="1" spc="240" kern="0" dirty="0">
                <a:solidFill>
                  <a:srgbClr val="C5AA68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TRUST SYSTEM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35640" y="310896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09 / 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21792" y="6455664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5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Compliance uploads, expiry tracking and reviewer decisions are live in the platform today.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9372600" y="6455664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750" spc="110" kern="0" dirty="0">
                <a:solidFill>
                  <a:srgbClr val="68768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GSL • RED INTERNATIONAL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107899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800" dirty="0">
                <a:solidFill>
                  <a:srgbClr val="203040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Verification says exactly what was checked — and when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9875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 is collected, reviewed four-eyes, approved or limited, then refreshed or held.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We can say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41248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evidence type and issuer reviewed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exact provider site and service scope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review date, expiry and displayed limitation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Whether a profile is active, limited or held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04204" y="2267712"/>
            <a:ext cx="5362956" cy="3291840"/>
          </a:xfrm>
          <a:prstGeom prst="roundRect">
            <a:avLst>
              <a:gd name="adj" fmla="val 2222"/>
            </a:avLst>
          </a:prstGeom>
          <a:solidFill>
            <a:srgbClr val="FFFDF8"/>
          </a:solidFill>
          <a:ln w="12700">
            <a:solidFill>
              <a:srgbClr val="D2C9B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5372" y="2487168"/>
            <a:ext cx="49606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7E611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We do not say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405372" y="2926080"/>
            <a:ext cx="49606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“Government accredited” unless literally true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“Fully vetted” or “guaranteed safe”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Clinically suitable for a particular resident</a:t>
            </a:r>
            <a:endParaRPr lang="en-US" sz="1250" dirty="0"/>
          </a:p>
          <a:p>
            <a:pPr algn="l" indent="0" marL="0">
              <a:buNone/>
            </a:pP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20304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Risk-free or permanently verified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ormorant Garamon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Global Senior Living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Senior Living — Concept, Business &amp; Marketing Model</dc:title>
  <dc:subject>Concept, business model and marketing model</dc:subject>
  <dc:creator>Global Senior Living</dc:creator>
  <cp:lastModifiedBy>Global Senior Living</cp:lastModifiedBy>
  <cp:revision>1</cp:revision>
  <dcterms:created xsi:type="dcterms:W3CDTF">2026-08-29T05:56:47Z</dcterms:created>
  <dcterms:modified xsi:type="dcterms:W3CDTF">2026-08-29T05:56:47Z</dcterms:modified>
</cp:coreProperties>
</file>